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8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E9E2-F8C6-4EFE-98C3-FDCBB55A554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54E7-4282-4C13-8B3B-2DE1A369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en.wikipedia.org/wiki/Mexican_America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ontactohalcon.net/wp-content/uploads/2015/05/5mayEU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9" y="216889"/>
            <a:ext cx="11565555" cy="63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0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xonline.com/maps/pics/map-cinco-de-may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2" y="283335"/>
            <a:ext cx="10817225" cy="60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6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003" y="450760"/>
            <a:ext cx="11197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¿Por qué se celebra el 5 de mayo en Estados Unidos de América?</a:t>
            </a:r>
          </a:p>
          <a:p>
            <a:endParaRPr lang="en-US" sz="3200" b="1" dirty="0"/>
          </a:p>
        </p:txBody>
      </p:sp>
      <p:pic>
        <p:nvPicPr>
          <p:cNvPr id="5122" name="Picture 2" descr="http://img.viveusa.mx/sites/default/files/styles/interior_nodo/public/field/image/120505013631-hayes-bautista-book-horizontal-large-gallery.jpg?itok=SBdZ80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6" y="1527978"/>
            <a:ext cx="11796416" cy="50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lideplayer.es/17/5477665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463640"/>
            <a:ext cx="11306622" cy="60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5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307" y="4506256"/>
            <a:ext cx="99081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effectLst/>
                <a:latin typeface="Comic Sans MS" panose="030F0702030302020204" pitchFamily="66" charset="0"/>
              </a:rPr>
              <a:t>The </a:t>
            </a:r>
            <a:r>
              <a:rPr lang="en-US" sz="2800" b="1" i="0" dirty="0" smtClean="0">
                <a:effectLst/>
                <a:latin typeface="Comic Sans MS" panose="030F0702030302020204" pitchFamily="66" charset="0"/>
              </a:rPr>
              <a:t>Chicano Movement</a:t>
            </a:r>
            <a:r>
              <a:rPr lang="en-US" sz="2800" b="0" i="0" dirty="0" smtClean="0">
                <a:effectLst/>
                <a:latin typeface="Comic Sans MS" panose="030F0702030302020204" pitchFamily="66" charset="0"/>
              </a:rPr>
              <a:t> of the 1960s, also called the </a:t>
            </a:r>
            <a:r>
              <a:rPr lang="en-US" sz="2800" b="1" i="0" dirty="0" smtClean="0">
                <a:effectLst/>
                <a:latin typeface="Comic Sans MS" panose="030F0702030302020204" pitchFamily="66" charset="0"/>
              </a:rPr>
              <a:t>Chicano Civil Rights Movement</a:t>
            </a:r>
            <a:r>
              <a:rPr lang="en-US" sz="2800" b="0" i="0" dirty="0" smtClean="0">
                <a:effectLst/>
                <a:latin typeface="Comic Sans MS" panose="030F0702030302020204" pitchFamily="66" charset="0"/>
              </a:rPr>
              <a:t> or </a:t>
            </a:r>
            <a:r>
              <a:rPr lang="en-US" sz="2800" b="1" i="0" dirty="0" smtClean="0">
                <a:effectLst/>
                <a:latin typeface="Comic Sans MS" panose="030F0702030302020204" pitchFamily="66" charset="0"/>
              </a:rPr>
              <a:t>El </a:t>
            </a:r>
            <a:r>
              <a:rPr lang="en-US" sz="2800" b="1" i="0" dirty="0" err="1" smtClean="0">
                <a:effectLst/>
                <a:latin typeface="Comic Sans MS" panose="030F0702030302020204" pitchFamily="66" charset="0"/>
              </a:rPr>
              <a:t>Movimiento</a:t>
            </a:r>
            <a:r>
              <a:rPr lang="en-US" sz="2800" b="0" i="0" dirty="0" smtClean="0">
                <a:effectLst/>
                <a:latin typeface="Comic Sans MS" panose="030F0702030302020204" pitchFamily="66" charset="0"/>
              </a:rPr>
              <a:t>, was a civil rights movement extending the </a:t>
            </a:r>
            <a:r>
              <a:rPr lang="en-US" sz="2800" b="1" i="0" dirty="0" smtClean="0">
                <a:effectLst/>
                <a:latin typeface="Comic Sans MS" panose="030F0702030302020204" pitchFamily="66" charset="0"/>
              </a:rPr>
              <a:t>Mexican American Civil Rights Movement</a:t>
            </a:r>
            <a:r>
              <a:rPr lang="en-US" sz="2800" b="0" i="0" dirty="0" smtClean="0">
                <a:effectLst/>
                <a:latin typeface="Comic Sans MS" panose="030F0702030302020204" pitchFamily="66" charset="0"/>
              </a:rPr>
              <a:t> of the 1960s with the stated goal of achieving </a:t>
            </a:r>
            <a:r>
              <a:rPr lang="en-US" sz="2800" b="0" i="0" u="none" strike="noStrike" dirty="0" smtClean="0">
                <a:effectLst/>
                <a:latin typeface="Comic Sans MS" panose="030F0702030302020204" pitchFamily="66" charset="0"/>
                <a:hlinkClick r:id="rId2" tooltip="Mexican American"/>
              </a:rPr>
              <a:t>Mexican American</a:t>
            </a:r>
            <a:r>
              <a:rPr lang="en-US" sz="2800" b="0" i="0" dirty="0" smtClean="0">
                <a:effectLst/>
                <a:latin typeface="Comic Sans MS" panose="030F0702030302020204" pitchFamily="66" charset="0"/>
              </a:rPr>
              <a:t> empowerment</a:t>
            </a:r>
            <a:r>
              <a:rPr lang="en-US" sz="2800" b="0" i="0" dirty="0" smtClean="0">
                <a:solidFill>
                  <a:srgbClr val="252525"/>
                </a:solidFill>
                <a:effectLst/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mhhe.com/socscience/foreignlang/alcor/images/chican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7" y="0"/>
            <a:ext cx="10237675" cy="42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2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472" y="1514695"/>
            <a:ext cx="115622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¿Qué significa Chicano o Chicana?</a:t>
            </a:r>
          </a:p>
          <a:p>
            <a:r>
              <a:rPr lang="es-ES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Mexicano- Americano nacido en E.U.A. y vive en E.U.A.</a:t>
            </a:r>
          </a:p>
          <a:p>
            <a:endParaRPr lang="en-US" sz="3200" b="1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Chicano</a:t>
            </a:r>
            <a:r>
              <a:rPr lang="en-US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or Chicana is a chosen identity of some Mexican Americans in the United States. They are Mexican born in the U.S.A. and live in U.S.A. </a:t>
            </a:r>
          </a:p>
          <a:p>
            <a:pPr algn="ctr"/>
            <a:r>
              <a:rPr lang="en-US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Both names are chosen identities within the Mexican-American community in the United States.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052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tvazteca.com/imagenes/2013/18/orgullo-mexicano-1797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" y="230523"/>
            <a:ext cx="600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eriodicoenlacergv.com/wp-content/themes/goodnews/framework/scripts/timthumb.php?src=http://periodicoenlacergv.com/wp-content/uploads/2015/05/Sin-t%C3%ADtulo-124.jpg&amp;h=300&amp;w=60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3621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elimparcialnews.com/wp-content/uploads/2013/07/pag-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3644229"/>
            <a:ext cx="4274757" cy="28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tatic.tvazteca.com/imagenes/2015/19/WhiteHouse-1980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5" y="3508844"/>
            <a:ext cx="679901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7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ternativo.mx/wp-content/uploads/2016/05/5-de-mayo-reforma-migra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0" y="341290"/>
            <a:ext cx="4789913" cy="61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viveusa.mx/sites/default/files/styles/interior_nodo/public/field/image/afp_getty-86360837wm003_michelle_obam.jpg?itok=tmWLluJ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88" y="341291"/>
            <a:ext cx="6657975" cy="61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4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3.gstatic.com/images?q=tbn:ANd9GcT5HccigR-GR0GVLkJcDtss3XlnSPeKPpQLot4dk5WdQzTGcpN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313498"/>
            <a:ext cx="11525563" cy="54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882" y="6020593"/>
            <a:ext cx="1121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</a:rPr>
              <a:t>Nowadays</a:t>
            </a:r>
            <a:r>
              <a:rPr lang="es-ES" sz="2400" b="1" dirty="0" smtClean="0">
                <a:solidFill>
                  <a:srgbClr val="FF0000"/>
                </a:solidFill>
              </a:rPr>
              <a:t>, </a:t>
            </a:r>
            <a:r>
              <a:rPr lang="es-ES" sz="2400" b="1" dirty="0" err="1" smtClean="0">
                <a:solidFill>
                  <a:srgbClr val="FF0000"/>
                </a:solidFill>
              </a:rPr>
              <a:t>the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celebration</a:t>
            </a:r>
            <a:r>
              <a:rPr lang="es-ES" sz="2400" b="1" dirty="0" smtClean="0">
                <a:solidFill>
                  <a:srgbClr val="FF0000"/>
                </a:solidFill>
              </a:rPr>
              <a:t> of ¨5 de mayo¨ </a:t>
            </a:r>
            <a:r>
              <a:rPr lang="es-ES" sz="2400" b="1" dirty="0" err="1" smtClean="0">
                <a:solidFill>
                  <a:srgbClr val="FF0000"/>
                </a:solidFill>
              </a:rPr>
              <a:t>is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celebrated</a:t>
            </a:r>
            <a:r>
              <a:rPr lang="es-ES" sz="2400" b="1" dirty="0" smtClean="0">
                <a:solidFill>
                  <a:srgbClr val="FF0000"/>
                </a:solidFill>
              </a:rPr>
              <a:t> more in U.S.A. </a:t>
            </a:r>
            <a:r>
              <a:rPr lang="es-ES" sz="2400" b="1" dirty="0" err="1" smtClean="0">
                <a:solidFill>
                  <a:srgbClr val="FF0000"/>
                </a:solidFill>
              </a:rPr>
              <a:t>than</a:t>
            </a:r>
            <a:r>
              <a:rPr lang="es-ES" sz="2400" b="1" dirty="0" smtClean="0">
                <a:solidFill>
                  <a:srgbClr val="FF0000"/>
                </a:solidFill>
              </a:rPr>
              <a:t> in </a:t>
            </a:r>
            <a:r>
              <a:rPr lang="es-ES" sz="2400" b="1" dirty="0" err="1" smtClean="0">
                <a:solidFill>
                  <a:srgbClr val="FF0000"/>
                </a:solidFill>
              </a:rPr>
              <a:t>Mexico</a:t>
            </a:r>
            <a:r>
              <a:rPr lang="es-E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0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iesarsfield</dc:creator>
  <cp:lastModifiedBy>iesarsfield</cp:lastModifiedBy>
  <cp:revision>7</cp:revision>
  <dcterms:created xsi:type="dcterms:W3CDTF">2016-05-05T01:00:41Z</dcterms:created>
  <dcterms:modified xsi:type="dcterms:W3CDTF">2016-05-05T01:31:38Z</dcterms:modified>
</cp:coreProperties>
</file>